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01778-7BE6-4919-A281-85FE55386CB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25F1D-F314-410D-806D-570C0F225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F7A9-B9F0-493B-A008-3735A56F318C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8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BD7F-3514-4A04-A7F2-E101E2D58613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104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BD7F-3514-4A04-A7F2-E101E2D58613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0984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BD7F-3514-4A04-A7F2-E101E2D58613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0359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BD7F-3514-4A04-A7F2-E101E2D58613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9113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BD7F-3514-4A04-A7F2-E101E2D58613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9700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BD7F-3514-4A04-A7F2-E101E2D58613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6692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7BC3B-FC6B-462B-BA0C-74CB38D005B2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00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AB6D-7E1D-42BC-97E1-1A62C1FD06DC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7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C311-81CC-45A7-B1A7-DB7FF37117A1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A7F3-F94E-4334-B9C9-5D3C7EBB8EAE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0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4944-F6E7-4AB9-825C-C24377F78DA4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BD64-532D-429B-96CB-05C9E5D9310F}" type="datetime1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2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63A2-0A45-4329-AB37-BF980BC864B2}" type="datetime1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3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C01-E84D-4E5A-B254-5F0C9A8C915C}" type="datetime1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8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37BB-9108-494D-A945-4A214D4C073D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5CF4-47D2-4892-AF0E-A268B7CE023D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0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D3BD7F-3514-4A04-A7F2-E101E2D58613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8F442E-ECD1-4777-A959-A40EB422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ubETAdmin@caci.co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cistac@caci.com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bktemp.caci.com/" TargetMode="External"/><Relationship Id="rId2" Type="http://schemas.openxmlformats.org/officeDocument/2006/relationships/hyperlink" Target="https://apps.caci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mailto:cistac@caci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SubETAdmin@caci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363F-94A5-43EF-AAAE-4A831331A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5759" y="2225039"/>
            <a:ext cx="7327263" cy="86360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 EMPLOYEE TIMEKEEPING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911C6-1733-43DA-B648-519F24ABE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769361"/>
            <a:ext cx="6987645" cy="16052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TRAINING DOCUMENT FOR: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SUBCONTRACTOR EMPLOYEES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513AEDA-05BA-4B51-B31A-A99A39E76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74" y="268923"/>
            <a:ext cx="2289048" cy="1356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76B0F-7F98-4FE6-BE81-A2826062DB51}"/>
              </a:ext>
            </a:extLst>
          </p:cNvPr>
          <p:cNvSpPr txBox="1"/>
          <p:nvPr/>
        </p:nvSpPr>
        <p:spPr>
          <a:xfrm>
            <a:off x="264160" y="5201920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Updated:</a:t>
            </a:r>
          </a:p>
          <a:p>
            <a:r>
              <a:rPr lang="en-US" dirty="0"/>
              <a:t>03/03/2022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BE30F-7A02-41B8-9955-C99ABDC8DC2F}"/>
              </a:ext>
            </a:extLst>
          </p:cNvPr>
          <p:cNvSpPr txBox="1"/>
          <p:nvPr/>
        </p:nvSpPr>
        <p:spPr>
          <a:xfrm>
            <a:off x="171450" y="6534150"/>
            <a:ext cx="2409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Author: Sharon Amoroso</a:t>
            </a:r>
          </a:p>
        </p:txBody>
      </p:sp>
    </p:spTree>
    <p:extLst>
      <p:ext uri="{BB962C8B-B14F-4D97-AF65-F5344CB8AC3E}">
        <p14:creationId xmlns:p14="http://schemas.microsoft.com/office/powerpoint/2010/main" val="127370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8886D0-0D4A-46C8-966A-A7B2B188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C02C2-F297-4D4A-A1CC-1DAA584CB3FE}"/>
              </a:ext>
            </a:extLst>
          </p:cNvPr>
          <p:cNvSpPr txBox="1"/>
          <p:nvPr/>
        </p:nvSpPr>
        <p:spPr>
          <a:xfrm>
            <a:off x="1503680" y="318630"/>
            <a:ext cx="10688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COMMENT PER TIMESHEET LINE: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piece of paper icon in the first column the timesheet line.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 new window will open (you can type in comments or copy and paste them from someplace else).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Ok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lick the Save and Continue button.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id="{8FFBEA11-81CF-4EE8-95E7-D7CB0A21A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2790513"/>
            <a:ext cx="11108107" cy="3092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6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60666E-C9EA-4015-91D6-6E4EDEFD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C89C7-D5BE-4284-9CC4-F95FF89A81A8}"/>
              </a:ext>
            </a:extLst>
          </p:cNvPr>
          <p:cNvSpPr txBox="1"/>
          <p:nvPr/>
        </p:nvSpPr>
        <p:spPr>
          <a:xfrm>
            <a:off x="1585912" y="495300"/>
            <a:ext cx="10139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HOW TO SIGN or UNSIGN A TIMESHEET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Sub employees (or their proxy) should sign the timecards before leaving work the last business day of each timesheet period.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sign a timecard, click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Sign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box located to the right middle of screen (see below in yellow).  This will open a Message indicating that by signing the timesheet you are certifying the information on the timesheet is correct.  Click OK.  You will notice your name will fill into the Signature box.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BEC3BA-4548-48CC-90B0-116006CE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" y="3197542"/>
            <a:ext cx="10809606" cy="332771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6762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04B86E-69DB-474A-8A0C-77EF4FA0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C1FC5-638B-45AF-AE4F-23C46DB51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13691"/>
            <a:ext cx="9596120" cy="382406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A438D8-F8EE-41B6-8641-29D37982BD46}"/>
              </a:ext>
            </a:extLst>
          </p:cNvPr>
          <p:cNvSpPr txBox="1"/>
          <p:nvPr/>
        </p:nvSpPr>
        <p:spPr>
          <a:xfrm>
            <a:off x="1900238" y="467360"/>
            <a:ext cx="794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You will also notice the Status in the upper right corner changes to Signed.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DEAC2-E43A-4125-BE1F-A8D75A049C93}"/>
              </a:ext>
            </a:extLst>
          </p:cNvPr>
          <p:cNvSpPr txBox="1"/>
          <p:nvPr/>
        </p:nvSpPr>
        <p:spPr>
          <a:xfrm>
            <a:off x="1900238" y="5100638"/>
            <a:ext cx="8508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HOW TO UNSIGN A TIMESHEET</a:t>
            </a: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If you sign a timesheet and then realize you need to make changes to it (and it is not in Processed status), just edit the timesheet and click the Save &amp; Continue button (that will automatically change the timesheet status back to Open).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7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71C420-AF43-487D-8095-A3454317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585DDE-3641-4B81-8F6B-CAF6412856A0}"/>
              </a:ext>
            </a:extLst>
          </p:cNvPr>
          <p:cNvSpPr txBox="1"/>
          <p:nvPr/>
        </p:nvSpPr>
        <p:spPr>
          <a:xfrm>
            <a:off x="1533842" y="244637"/>
            <a:ext cx="11623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CREATING AND EDITING FAVORITES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add to Favorites: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Add the allocation to your timesheet.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box to the left of that line (you will see a that line outlined in blue).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Add Line to Favorites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at the bottom right of the screen.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122" name="Picture 1">
            <a:extLst>
              <a:ext uri="{FF2B5EF4-FFF2-40B4-BE49-F238E27FC236}">
                <a16:creationId xmlns:a16="http://schemas.microsoft.com/office/drawing/2014/main" id="{F5C8E2C6-32A6-41F6-A6C9-6FF5EF8E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2552961"/>
            <a:ext cx="10723245" cy="38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3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990152-6419-48DE-B7B7-9C1CE27B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64C690-42E5-4644-9A37-4B446712A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-254000"/>
            <a:ext cx="103917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view your favorites: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Click on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Charge Favorites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on right of screen.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E0CD8BA8-3D8D-4389-86C7-A4C43DD6D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8" y="1139818"/>
            <a:ext cx="10267952" cy="216303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1">
            <a:extLst>
              <a:ext uri="{FF2B5EF4-FFF2-40B4-BE49-F238E27FC236}">
                <a16:creationId xmlns:a16="http://schemas.microsoft.com/office/drawing/2014/main" id="{9F536A1D-78A6-43FD-8A0C-D1CC9717B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7" y="4407915"/>
            <a:ext cx="10267951" cy="19484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5D9726-BADA-4FF7-8056-412B7A016502}"/>
              </a:ext>
            </a:extLst>
          </p:cNvPr>
          <p:cNvSpPr txBox="1"/>
          <p:nvPr/>
        </p:nvSpPr>
        <p:spPr>
          <a:xfrm>
            <a:off x="1235072" y="2508726"/>
            <a:ext cx="10267951" cy="1774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 new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Charge Favorites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screen will open showing all the favorite allocations you have saved.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E1744A-0C99-4D2D-912F-53A271FF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9BCB3-FC74-4E8E-9217-82A959D9B0B2}"/>
              </a:ext>
            </a:extLst>
          </p:cNvPr>
          <p:cNvSpPr txBox="1"/>
          <p:nvPr/>
        </p:nvSpPr>
        <p:spPr>
          <a:xfrm>
            <a:off x="1566862" y="333375"/>
            <a:ext cx="111823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have favorites auto load into </a:t>
            </a:r>
            <a:r>
              <a:rPr lang="en-US" sz="1800" b="1" i="1" u="sng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future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new timesheets you create: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Check the box in the Load column for the line(s) you want to auto load.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Close at the bottom of th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 screen.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u="sng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u="sng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delete favorites: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on the </a:t>
            </a:r>
            <a:r>
              <a:rPr lang="en-US" sz="18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Charge Favorites 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on right of screen.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 new </a:t>
            </a:r>
            <a:r>
              <a:rPr lang="en-US" sz="18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Charge Favorites 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screen will open and show all the allocations you have added.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box to the left of the line you want to delete from favorites.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Delete button on the right of screen.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Save &amp; Continue button in upper left of screen.</a:t>
            </a:r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CA73CA9-A874-4C97-848D-A4D1E826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" y="1375028"/>
            <a:ext cx="10553065" cy="12462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1">
            <a:extLst>
              <a:ext uri="{FF2B5EF4-FFF2-40B4-BE49-F238E27FC236}">
                <a16:creationId xmlns:a16="http://schemas.microsoft.com/office/drawing/2014/main" id="{47F49B88-C55E-4DDB-A841-B0FC24B5C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969055"/>
            <a:ext cx="10471785" cy="17021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79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A46095-4084-4561-B524-42B11CC4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F283C3-704E-4C83-B38B-CDA3A769036E}"/>
              </a:ext>
            </a:extLst>
          </p:cNvPr>
          <p:cNvSpPr txBox="1"/>
          <p:nvPr/>
        </p:nvSpPr>
        <p:spPr>
          <a:xfrm>
            <a:off x="2147888" y="289243"/>
            <a:ext cx="11172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REVISING A TIMESHEET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80008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Use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Query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button.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 new screen will open.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on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calendar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icon and a new calendar screen will open.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Use forward/backward/up/down arrows to find the month &amp; year.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on the TS end date for the timesheet you want to revise.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Find button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and that timesheet will load into the main screen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Helv"/>
            </a:endParaRPr>
          </a:p>
          <a:p>
            <a:endParaRPr lang="en-US" b="1" dirty="0">
              <a:solidFill>
                <a:srgbClr val="FF0000"/>
              </a:solidFill>
              <a:latin typeface="Helv"/>
            </a:endParaRPr>
          </a:p>
          <a:p>
            <a:endParaRPr lang="en-US" b="1" dirty="0">
              <a:solidFill>
                <a:srgbClr val="FF0000"/>
              </a:solidFill>
              <a:latin typeface="Helv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CAF84-A697-4333-8B1C-5DDB5D83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3140075"/>
            <a:ext cx="10537825" cy="3581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68077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7BD21-8EEF-4087-B23E-DEB94E2D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1960A-79B1-4ADA-9B0F-C3563ACF2B79}"/>
              </a:ext>
            </a:extLst>
          </p:cNvPr>
          <p:cNvSpPr txBox="1"/>
          <p:nvPr/>
        </p:nvSpPr>
        <p:spPr>
          <a:xfrm>
            <a:off x="340063" y="3994537"/>
            <a:ext cx="16150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3F11E-E590-4ED8-923B-B0C15D1847B9}"/>
              </a:ext>
            </a:extLst>
          </p:cNvPr>
          <p:cNvSpPr txBox="1"/>
          <p:nvPr/>
        </p:nvSpPr>
        <p:spPr>
          <a:xfrm>
            <a:off x="1530032" y="364292"/>
            <a:ext cx="107148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If the timesheet has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 status of </a:t>
            </a:r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Processed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You will need to first click the </a:t>
            </a:r>
            <a:r>
              <a:rPr lang="en-US" sz="18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Correct</a:t>
            </a:r>
            <a:r>
              <a:rPr lang="en-US" sz="1800" b="1" dirty="0">
                <a:solidFill>
                  <a:srgbClr val="00B05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box located to the right of the Sign box (see circled below).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When you do that, the timesheet status will change from Processed to Open and it will un-shade the action buttons that are located on the blue timesheet lines header bar.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b="1" u="sng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If the timesheet has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 status of </a:t>
            </a:r>
            <a:r>
              <a:rPr lang="en-US" sz="1800" b="1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Open, Signed, Approved, or Rejected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You can just make needed edits and Save the timesheet.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C237E-B679-46B7-A4B8-2C71B3DA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2977232"/>
            <a:ext cx="10607040" cy="303702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49477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7D50A8-C470-4B1F-A72B-3D548268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EF543-D505-4602-8A44-2755E685CEFB}"/>
              </a:ext>
            </a:extLst>
          </p:cNvPr>
          <p:cNvSpPr txBox="1"/>
          <p:nvPr/>
        </p:nvSpPr>
        <p:spPr>
          <a:xfrm>
            <a:off x="1514475" y="310515"/>
            <a:ext cx="10020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change the allocations or hours: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If you need to adjust the hours or allocations, you can try to edit the hours directly in the appropriate fields/boxes.  If it does not allow you to do that (for example, if the TS line was auto loaded from favorites, then you will need to delete the incorrect line and add a new line with the correct information.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add a new line: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Add Line box on the blue Timesheet Lines bar and hand type, use copy/paste or use the lookup feature to find allocations you want.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delete an existing line: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empty box to the left of the line and then click Delete (see below).  </a:t>
            </a:r>
            <a:r>
              <a:rPr lang="en-US" sz="18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Please note when you delete a line, it will remain visible but it will change all the hours to zero.</a:t>
            </a:r>
            <a:endParaRPr lang="en-US" sz="1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74619-6F40-4B72-93DC-255467FDD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76" y="4492864"/>
            <a:ext cx="9936480" cy="13694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9652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BD5364-4C24-4BF6-9D3F-8288A0BC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8FC52-D1A1-48E4-A087-EF5A37915A4F}"/>
              </a:ext>
            </a:extLst>
          </p:cNvPr>
          <p:cNvSpPr txBox="1"/>
          <p:nvPr/>
        </p:nvSpPr>
        <p:spPr>
          <a:xfrm>
            <a:off x="1585913" y="438150"/>
            <a:ext cx="9365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If you make changes to a timesheet and realize what you did is not what you wanted and you want to start over, you can just click the </a:t>
            </a:r>
            <a:r>
              <a:rPr lang="en-US" sz="1800" b="1" dirty="0">
                <a:solidFill>
                  <a:srgbClr val="00B05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Undo Correct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button and it will put the timesheet back to the way it was prior to those edits.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1">
            <a:extLst>
              <a:ext uri="{FF2B5EF4-FFF2-40B4-BE49-F238E27FC236}">
                <a16:creationId xmlns:a16="http://schemas.microsoft.com/office/drawing/2014/main" id="{571EEAA7-660D-47F1-AE8E-D77C1D9F9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192476"/>
            <a:ext cx="11191875" cy="34573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7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597ACA-B6B0-4E0F-8447-D70FC6010F18}"/>
              </a:ext>
            </a:extLst>
          </p:cNvPr>
          <p:cNvSpPr txBox="1"/>
          <p:nvPr/>
        </p:nvSpPr>
        <p:spPr>
          <a:xfrm>
            <a:off x="919480" y="1598"/>
            <a:ext cx="785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         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 OF CONTENTS</a:t>
            </a:r>
            <a:endParaRPr lang="en-US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B73C9E-87DA-4CAF-AF76-396BC063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F8CA1C1-B2CE-4F1B-8783-997198706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37734"/>
              </p:ext>
            </p:extLst>
          </p:nvPr>
        </p:nvGraphicFramePr>
        <p:xfrm>
          <a:off x="1480183" y="439131"/>
          <a:ext cx="10022840" cy="5979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017">
                  <a:extLst>
                    <a:ext uri="{9D8B030D-6E8A-4147-A177-3AD203B41FA5}">
                      <a16:colId xmlns:a16="http://schemas.microsoft.com/office/drawing/2014/main" val="2508447197"/>
                    </a:ext>
                  </a:extLst>
                </a:gridCol>
                <a:gridCol w="4446823">
                  <a:extLst>
                    <a:ext uri="{9D8B030D-6E8A-4147-A177-3AD203B41FA5}">
                      <a16:colId xmlns:a16="http://schemas.microsoft.com/office/drawing/2014/main" val="3241509234"/>
                    </a:ext>
                  </a:extLst>
                </a:gridCol>
              </a:tblGrid>
              <a:tr h="367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u="non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SLIDE</a:t>
                      </a:r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73382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Log into the System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931659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Create a new timesheet (current period)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81505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a new timesheet (prior period)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586291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Add lines to a timesheet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013738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and Warning 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4228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Guidance for Location (Loc code)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932053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Add comments or narratives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29996"/>
                  </a:ext>
                </a:extLst>
              </a:tr>
              <a:tr h="396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spc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Sign or Un-sign a timesheet</a:t>
                      </a:r>
                      <a:endParaRPr lang="en-US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pc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735813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Creating &amp; editing favorites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34769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Revising a timesheet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640002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Request to re-open a TS period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17217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View Audit of Timesheet edits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86710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Print a timesheet to PDF file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439776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Change your password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207832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 Downtimes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414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713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313D92-8614-4433-B888-0E98C9EE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C78E7-87C4-4F34-8705-F1177B37649D}"/>
              </a:ext>
            </a:extLst>
          </p:cNvPr>
          <p:cNvSpPr txBox="1"/>
          <p:nvPr/>
        </p:nvSpPr>
        <p:spPr>
          <a:xfrm>
            <a:off x="1419225" y="419100"/>
            <a:ext cx="1004887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REQUEST TO RE-OPEN A TIMESHEET PERIOD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If you need to revise a timesheet that is in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Processed</a:t>
            </a:r>
            <a:r>
              <a:rPr lang="en-US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status for a TS period that is closed, a </a:t>
            </a:r>
            <a:r>
              <a:rPr lang="en-US" sz="16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Request to Correct</a:t>
            </a:r>
            <a:r>
              <a:rPr lang="en-US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button will show on the timesheet (see circled below).  Click that option and it will automatically send an email to the Sub ET Admin group requesting to re-open that TS period.  You will receive an email when that TS period is re-opened and ready for editing.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BE085F-387A-48FC-9126-947006167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23" y="2163186"/>
            <a:ext cx="10363200" cy="294030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FBB011-DDBA-4395-BE97-E567CC02BB66}"/>
              </a:ext>
            </a:extLst>
          </p:cNvPr>
          <p:cNvSpPr txBox="1"/>
          <p:nvPr/>
        </p:nvSpPr>
        <p:spPr>
          <a:xfrm>
            <a:off x="1927223" y="5222240"/>
            <a:ext cx="8788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If you need to Create a new timesheet for a closed period (or edit a timesheet that is not in Processed status), the Request to Correct button will not show on the timesheet (you will need to send an email to </a:t>
            </a:r>
            <a:r>
              <a:rPr lang="en-US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3"/>
              </a:rPr>
              <a:t>SubETAdmin@caci.com</a:t>
            </a:r>
            <a:r>
              <a:rPr lang="en-US" sz="16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and request the TS period be re-opened for editing).</a:t>
            </a:r>
            <a:endParaRPr lang="en-US" sz="16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11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65A032-1729-4094-A2DE-DCF52BE4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2D4C0-98F2-4695-A07B-72A76C9C3DDF}"/>
              </a:ext>
            </a:extLst>
          </p:cNvPr>
          <p:cNvSpPr txBox="1"/>
          <p:nvPr/>
        </p:nvSpPr>
        <p:spPr>
          <a:xfrm>
            <a:off x="1562100" y="280541"/>
            <a:ext cx="10629900" cy="246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REVISION AUDIT FOR A TIMESHEET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view the historical changes that were made to a timesheet: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the timesheet you want to view the history for.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Revision Audit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button just above the Timesheet Lines blue bar.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will open a new window and the most recent revision will be showing.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use the back and forward arrows to scroll thru each revision number and review the details.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D46498-CC77-4C55-8554-06A430B9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9550"/>
            <a:ext cx="10629900" cy="397192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09619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8864BA-F1A3-4B57-BA99-BFC3B393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2743200" cy="365125"/>
          </a:xfrm>
        </p:spPr>
        <p:txBody>
          <a:bodyPr/>
          <a:lstStyle/>
          <a:p>
            <a:fld id="{E18F442E-ECD1-4777-A959-A40EB4225663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C9C1A-5795-4686-8F2C-F11A5D170162}"/>
              </a:ext>
            </a:extLst>
          </p:cNvPr>
          <p:cNvSpPr txBox="1"/>
          <p:nvPr/>
        </p:nvSpPr>
        <p:spPr>
          <a:xfrm>
            <a:off x="1888490" y="525201"/>
            <a:ext cx="11450320" cy="104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click on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view which shows all the revisions in one screen view).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To go back to the previous expanded view for each revision, click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Form.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AE56BA-40F2-4070-8809-FB817C3A8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96" y="1909762"/>
            <a:ext cx="11449264" cy="381248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73381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9D1731-8216-4FB1-A538-9D8F4F11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CEBD4-CCDA-42E7-8099-3755F36CEB46}"/>
              </a:ext>
            </a:extLst>
          </p:cNvPr>
          <p:cNvSpPr txBox="1"/>
          <p:nvPr/>
        </p:nvSpPr>
        <p:spPr>
          <a:xfrm>
            <a:off x="1676400" y="157856"/>
            <a:ext cx="11531600" cy="191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HOW TO PRINT A TIMESHEET TO PDF FILE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80008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the timesheet on screen.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Printer icon button in the header bar.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“Print Timesheet Only”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C99B6-C76F-4E62-8130-20A4FF320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77" y="2072867"/>
            <a:ext cx="10322560" cy="444223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34024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F7EB07-8B20-4AED-B2A2-90D12016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B9A38-5D3A-41BB-98EA-D81FEB5F6D35}"/>
              </a:ext>
            </a:extLst>
          </p:cNvPr>
          <p:cNvSpPr txBox="1"/>
          <p:nvPr/>
        </p:nvSpPr>
        <p:spPr>
          <a:xfrm>
            <a:off x="1685925" y="314325"/>
            <a:ext cx="8820150" cy="163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the Download box.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the File Options tab.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in the name you want for the downloaded file.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OK.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2C149AD-B834-41ED-A7AB-51D8B36EF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65401"/>
            <a:ext cx="8537575" cy="48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228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EF063B-6E45-4CD2-A79E-E1F2A8D7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3E24AB-25E6-460D-B904-9E86D3D0B724}"/>
              </a:ext>
            </a:extLst>
          </p:cNvPr>
          <p:cNvSpPr txBox="1"/>
          <p:nvPr/>
        </p:nvSpPr>
        <p:spPr>
          <a:xfrm>
            <a:off x="1430644" y="40875"/>
            <a:ext cx="10761356" cy="134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pop-up screen says </a:t>
            </a:r>
            <a:r>
              <a:rPr lang="en-US" sz="18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Complete</a:t>
            </a: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file PDF file will show at the bottom of the screen.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US" sz="1800" b="1" dirty="0">
                <a:solidFill>
                  <a:srgbClr val="00B0F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file</a:t>
            </a:r>
            <a:r>
              <a:rPr lang="en-US" sz="1800" dirty="0">
                <a:solidFill>
                  <a:srgbClr val="00B0F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then Browse and pick where you want to save it to.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68BDC-9EA3-4D97-B7BB-30CD3689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" y="1373128"/>
            <a:ext cx="10761356" cy="472476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91941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82028-59E6-43A0-83A1-410046AB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AF565-2455-4E07-A3BC-FD8CCD02061C}"/>
              </a:ext>
            </a:extLst>
          </p:cNvPr>
          <p:cNvSpPr txBox="1"/>
          <p:nvPr/>
        </p:nvSpPr>
        <p:spPr>
          <a:xfrm>
            <a:off x="1778639" y="296445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Sample of what the PDF file looks like below.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178F3-DB81-4E91-852C-447FD14D6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34477"/>
            <a:ext cx="11078920" cy="39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3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6B145D-52C4-4698-97F4-245F65813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AEB99-A095-470A-AE2A-12197D0DBF1F}"/>
              </a:ext>
            </a:extLst>
          </p:cNvPr>
          <p:cNvSpPr txBox="1"/>
          <p:nvPr/>
        </p:nvSpPr>
        <p:spPr>
          <a:xfrm>
            <a:off x="1404630" y="406400"/>
            <a:ext cx="101066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HOW TO CHANGE YOUR PASSWORD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have forgotten your current password (or receiving a login error message), please email </a:t>
            </a:r>
            <a:r>
              <a:rPr lang="en-US" sz="1600" u="sng" dirty="0">
                <a:solidFill>
                  <a:srgbClr val="0000F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cistac@caci.com</a:t>
            </a: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call 703-679-3200 to request a password reset.  Please provide your login ID if you have that information.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know what your current password is and want to change it, please follow the below instructions.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on My Menu (the </a:t>
            </a:r>
            <a:r>
              <a:rPr lang="en-US" sz="1600" b="1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 icon</a:t>
            </a:r>
            <a:r>
              <a:rPr lang="en-US" sz="1600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upper left of the screen).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1600" b="1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 My Menu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2290" name="Picture 1">
            <a:extLst>
              <a:ext uri="{FF2B5EF4-FFF2-40B4-BE49-F238E27FC236}">
                <a16:creationId xmlns:a16="http://schemas.microsoft.com/office/drawing/2014/main" id="{8B8B4AB6-48B7-4B52-82CC-3949D3CE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31" y="2870914"/>
            <a:ext cx="9547225" cy="38015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73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010264-A808-43CA-9E90-82F631DB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28C80-0A6A-4529-BFEA-F6DE8E3BF963}"/>
              </a:ext>
            </a:extLst>
          </p:cNvPr>
          <p:cNvSpPr txBox="1"/>
          <p:nvPr/>
        </p:nvSpPr>
        <p:spPr>
          <a:xfrm>
            <a:off x="1795145" y="319088"/>
            <a:ext cx="984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on the lookup (icon that looks like a magnifying glass) in the </a:t>
            </a:r>
            <a:r>
              <a:rPr lang="en-US" sz="18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Reporting Company 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field.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3314" name="Picture 4">
            <a:extLst>
              <a:ext uri="{FF2B5EF4-FFF2-40B4-BE49-F238E27FC236}">
                <a16:creationId xmlns:a16="http://schemas.microsoft.com/office/drawing/2014/main" id="{41DE674E-BB21-4D98-84AA-B8D412A7E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5" y="728630"/>
            <a:ext cx="6330950" cy="8681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1C1068-1701-4D86-8DE0-8E8FEC692E6C}"/>
              </a:ext>
            </a:extLst>
          </p:cNvPr>
          <p:cNvSpPr txBox="1"/>
          <p:nvPr/>
        </p:nvSpPr>
        <p:spPr>
          <a:xfrm>
            <a:off x="1795145" y="1935790"/>
            <a:ext cx="8920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only one option in the pop-up screen (highlight that row and click </a:t>
            </a:r>
            <a:r>
              <a:rPr lang="en-US" sz="18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A26DA3E5-FE9B-4C28-A025-E5498C9F5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5" y="2567152"/>
            <a:ext cx="8539797" cy="38392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155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DA3E81-298A-4E51-8D44-C5A76015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C50DC-F07F-4F2E-834A-5185D441E15F}"/>
              </a:ext>
            </a:extLst>
          </p:cNvPr>
          <p:cNvSpPr txBox="1"/>
          <p:nvPr/>
        </p:nvSpPr>
        <p:spPr>
          <a:xfrm>
            <a:off x="1690846" y="263844"/>
            <a:ext cx="88103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4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 Password</a:t>
            </a:r>
            <a:r>
              <a:rPr lang="en-US" sz="14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field, enter your current password.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4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Password</a:t>
            </a:r>
            <a:r>
              <a:rPr lang="en-US" sz="14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field, enter your new password.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4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Verification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field, re-enter your new password exactly as you entered it in the New Password field.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4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field, enter a personal identification number (any number you want to create).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82709-48FB-403D-96CD-14DCF3795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846" y="1342550"/>
            <a:ext cx="8448675" cy="36199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6D7DE6-255C-4C48-9506-596E19E3F400}"/>
              </a:ext>
            </a:extLst>
          </p:cNvPr>
          <p:cNvSpPr txBox="1"/>
          <p:nvPr/>
        </p:nvSpPr>
        <p:spPr>
          <a:xfrm>
            <a:off x="1690846" y="5155177"/>
            <a:ext cx="85204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the </a:t>
            </a:r>
            <a:r>
              <a:rPr lang="en-US" sz="14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button.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will see a </a:t>
            </a:r>
            <a:r>
              <a:rPr lang="en-US" sz="1400" b="1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Successfully completed</a:t>
            </a:r>
            <a:r>
              <a:rPr lang="en-US" sz="1400" dirty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message appear at the bottom of your screen.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8" name="Picture 5">
            <a:extLst>
              <a:ext uri="{FF2B5EF4-FFF2-40B4-BE49-F238E27FC236}">
                <a16:creationId xmlns:a16="http://schemas.microsoft.com/office/drawing/2014/main" id="{776D88CE-C07D-42C8-9A5E-9ADACE2E9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26" y="5883275"/>
            <a:ext cx="7219950" cy="63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0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C08337-3914-499F-B67E-92A1378F4C1F}"/>
              </a:ext>
            </a:extLst>
          </p:cNvPr>
          <p:cNvSpPr txBox="1"/>
          <p:nvPr/>
        </p:nvSpPr>
        <p:spPr>
          <a:xfrm>
            <a:off x="1571626" y="136525"/>
            <a:ext cx="6743699" cy="6483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</a:rPr>
              <a:t>HOW TO LOG INTO THE SYSTEM  </a:t>
            </a:r>
            <a:endParaRPr lang="en-US" sz="3600" dirty="0">
              <a:solidFill>
                <a:srgbClr val="FF0000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R="0">
              <a:lnSpc>
                <a:spcPct val="120000"/>
              </a:lnSpc>
              <a:spcBef>
                <a:spcPts val="0"/>
              </a:spcBef>
            </a:pPr>
            <a:r>
              <a:rPr lang="en-US" sz="3300" b="1" u="sng" dirty="0">
                <a:effectLst/>
              </a:rPr>
              <a:t>WEBSITE: </a:t>
            </a:r>
            <a:r>
              <a:rPr lang="en-US" sz="3300" b="1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https://apps.caci.com</a:t>
            </a:r>
            <a:endParaRPr lang="en-US" sz="3300" b="1" u="sng" dirty="0">
              <a:effectLst/>
            </a:endParaRPr>
          </a:p>
          <a:p>
            <a:pPr marL="342900" marR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</a:rPr>
              <a:t>Timekeeping</a:t>
            </a:r>
          </a:p>
          <a:p>
            <a:pPr marL="342900" marR="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</a:rPr>
              <a:t>Access Subcontractor Timekeeping </a:t>
            </a:r>
          </a:p>
          <a:p>
            <a:pPr marR="0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effectLst/>
              </a:rPr>
              <a:t>You can also use URL address:  </a:t>
            </a:r>
            <a:r>
              <a:rPr lang="en-US" sz="250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https://subktemp.caci.com</a:t>
            </a:r>
            <a:r>
              <a:rPr lang="en-US" sz="2500" b="1" dirty="0">
                <a:effectLst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C00000"/>
                </a:solidFill>
              </a:rPr>
              <a:t>Do </a:t>
            </a:r>
            <a:r>
              <a:rPr lang="en-US" sz="2800" u="sng" dirty="0">
                <a:solidFill>
                  <a:srgbClr val="C00000"/>
                </a:solidFill>
              </a:rPr>
              <a:t>not</a:t>
            </a:r>
            <a:r>
              <a:rPr lang="en-US" sz="2800" dirty="0">
                <a:solidFill>
                  <a:srgbClr val="C00000"/>
                </a:solidFill>
              </a:rPr>
              <a:t> use Internet Explorer as it is not supported</a:t>
            </a:r>
            <a:endParaRPr lang="en-US" sz="2800" dirty="0">
              <a:solidFill>
                <a:srgbClr val="C00000"/>
              </a:solidFill>
              <a:effectLst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500" b="1" u="sng" dirty="0">
              <a:effectLst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300" b="1" u="sng" dirty="0">
                <a:effectLst/>
              </a:rPr>
              <a:t>USERNAME &amp; PASSWORD:</a:t>
            </a:r>
            <a:endParaRPr lang="en-US" sz="3300" b="1" u="sng" dirty="0"/>
          </a:p>
          <a:p>
            <a:pPr marR="0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effectLst/>
              </a:rPr>
              <a:t>When your account is created, the system will send your login credentials and a link to the website to the email address that was on your setup form.  If you copy and paste the random </a:t>
            </a:r>
            <a:r>
              <a:rPr lang="en-US" sz="2500" dirty="0"/>
              <a:t>system generated </a:t>
            </a:r>
            <a:r>
              <a:rPr lang="en-US" sz="2500" dirty="0">
                <a:effectLst/>
              </a:rPr>
              <a:t>password from that email into the login page, be sure to copy all characters including the special one on the end but do </a:t>
            </a:r>
            <a:r>
              <a:rPr lang="en-US" sz="2500" b="1" u="sng" dirty="0">
                <a:effectLst/>
              </a:rPr>
              <a:t>NOT</a:t>
            </a:r>
            <a:r>
              <a:rPr lang="en-US" sz="2500" dirty="0">
                <a:effectLst/>
              </a:rPr>
              <a:t> copy any trailing spaces behind it.  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When logging in for the first time, it will immediately prompt you to change your password to one you create.</a:t>
            </a:r>
            <a:endParaRPr lang="en-US" sz="25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5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Password requirements are:</a:t>
            </a:r>
            <a:endParaRPr lang="en-US" sz="2200" dirty="0">
              <a:solidFill>
                <a:srgbClr val="7030A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Minimum length is 8 characters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Must contain at least one number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Must contain at least one special character (example: $)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system will prompt you to change your password every 60 days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You cannot recycle previous passwords that you have used</a:t>
            </a:r>
          </a:p>
          <a:p>
            <a:pPr marR="0">
              <a:lnSpc>
                <a:spcPct val="120000"/>
              </a:lnSpc>
              <a:spcBef>
                <a:spcPts val="0"/>
              </a:spcBef>
            </a:pPr>
            <a:endParaRPr lang="en-US" sz="2500" dirty="0"/>
          </a:p>
          <a:p>
            <a:pPr marR="0">
              <a:lnSpc>
                <a:spcPct val="120000"/>
              </a:lnSpc>
              <a:spcBef>
                <a:spcPts val="0"/>
              </a:spcBef>
            </a:pPr>
            <a:r>
              <a:rPr lang="en-US" sz="2500" dirty="0"/>
              <a:t>If you cannot remember the password you created (or get an error message), please email </a:t>
            </a:r>
            <a:r>
              <a:rPr lang="en-US" sz="25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cistac@caci.com</a:t>
            </a:r>
            <a:r>
              <a:rPr lang="en-US" sz="2500" dirty="0"/>
              <a:t> or call 703-679-3200.</a:t>
            </a:r>
            <a:endParaRPr lang="en-US" sz="2500" dirty="0">
              <a:effectLst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</a:pPr>
            <a:endParaRPr lang="en-US" sz="2600" b="1" u="sng" dirty="0">
              <a:effectLst/>
            </a:endParaRPr>
          </a:p>
          <a:p>
            <a:pPr marR="0">
              <a:lnSpc>
                <a:spcPct val="120000"/>
              </a:lnSpc>
              <a:spcBef>
                <a:spcPts val="0"/>
              </a:spcBef>
            </a:pPr>
            <a:r>
              <a:rPr lang="en-US" sz="3300" b="1" u="sng" dirty="0">
                <a:effectLst/>
              </a:rPr>
              <a:t>SYSTEM:</a:t>
            </a:r>
            <a:r>
              <a:rPr lang="en-US" sz="3300" b="1" dirty="0">
                <a:effectLst/>
              </a:rPr>
              <a:t> </a:t>
            </a:r>
            <a:endParaRPr lang="en-US" sz="3300" b="1" dirty="0"/>
          </a:p>
          <a:p>
            <a:pPr marR="0">
              <a:lnSpc>
                <a:spcPct val="120000"/>
              </a:lnSpc>
              <a:spcBef>
                <a:spcPts val="0"/>
              </a:spcBef>
            </a:pPr>
            <a:r>
              <a:rPr lang="en-US" sz="2500" dirty="0">
                <a:effectLst/>
              </a:rPr>
              <a:t>      Enter the System as </a:t>
            </a:r>
            <a:r>
              <a:rPr lang="en-US" sz="2500" b="1" dirty="0">
                <a:effectLst/>
              </a:rPr>
              <a:t>CPSUBK</a:t>
            </a:r>
            <a:r>
              <a:rPr lang="en-US" sz="2500" dirty="0">
                <a:effectLst/>
              </a:rPr>
              <a:t> and then click the </a:t>
            </a:r>
            <a:r>
              <a:rPr lang="en-US" sz="2500" b="1" dirty="0"/>
              <a:t>LOG IN </a:t>
            </a:r>
            <a:r>
              <a:rPr lang="en-US" sz="2500" dirty="0">
                <a:effectLst/>
              </a:rPr>
              <a:t>blue button.</a:t>
            </a:r>
            <a:endParaRPr lang="en-US" sz="25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2865B155-413B-4302-9D51-79913AD5C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5325" y="550759"/>
            <a:ext cx="3400424" cy="494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183BFA-3F96-4431-A3E2-0CB4AE0C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1463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18F442E-ECD1-4777-A959-A40EB4225663}" type="slidenum">
              <a:rPr lang="en-US" smtClean="0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41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533B7-E7C0-497C-AF5E-064CBEB9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30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24B6DB-DD71-4E20-AFF6-B98780277D7A}"/>
              </a:ext>
            </a:extLst>
          </p:cNvPr>
          <p:cNvSpPr txBox="1"/>
          <p:nvPr/>
        </p:nvSpPr>
        <p:spPr>
          <a:xfrm>
            <a:off x="1542097" y="288732"/>
            <a:ext cx="99609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PLEASE TAKE NOTE OF THESE SYSTEM DOWN TIMES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There are times in the evenings after 5:00pm EST when we close timesheet periods while extractions are running.  When we have a timesheet period closed, the system will not allow any timesheets to be edited. When the extraction process finishes, the TS periods are re-opened later that evening for editing again.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Helvetica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hen we have a TS period closed, the footer of the screen will show a pop-up message </a:t>
            </a:r>
            <a:r>
              <a:rPr lang="en-US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indicating “</a:t>
            </a:r>
            <a:r>
              <a:rPr lang="en-US" sz="16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The timesheet period is closed</a:t>
            </a:r>
            <a:r>
              <a:rPr lang="en-US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.” or</a:t>
            </a: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the </a:t>
            </a:r>
            <a:r>
              <a:rPr lang="en-US" sz="16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Period Ending </a:t>
            </a:r>
            <a:r>
              <a:rPr lang="en-US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box will show as shaded in yellow.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A2716-F983-40B5-BB63-E63D92A04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97" y="2809219"/>
            <a:ext cx="9960926" cy="156974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362" name="Picture 1">
            <a:extLst>
              <a:ext uri="{FF2B5EF4-FFF2-40B4-BE49-F238E27FC236}">
                <a16:creationId xmlns:a16="http://schemas.microsoft.com/office/drawing/2014/main" id="{9D61282E-F48B-424D-8B86-8B02F9D8E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97" y="4818379"/>
            <a:ext cx="9960926" cy="8270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1A89B8-86FB-4C5E-8C47-C027F5036DB8}"/>
              </a:ext>
            </a:extLst>
          </p:cNvPr>
          <p:cNvSpPr txBox="1"/>
          <p:nvPr/>
        </p:nvSpPr>
        <p:spPr>
          <a:xfrm>
            <a:off x="7142795" y="782321"/>
            <a:ext cx="4360228" cy="5171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  <a:effectLst/>
              </a:rPr>
              <a:t>HOW TO CREATE A NEW TIMESHEET </a:t>
            </a:r>
            <a:r>
              <a:rPr lang="en-US" sz="2000" dirty="0">
                <a:solidFill>
                  <a:srgbClr val="FF0000"/>
                </a:solidFill>
                <a:effectLst/>
              </a:rPr>
              <a:t>FOR THE CURRENT PERIOD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u="sng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Time &amp; Expense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Time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Timesheets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Timesheet</a:t>
            </a:r>
            <a:endParaRPr lang="en-US" sz="2000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If you have not created a timesheet for the current period, logging into this screen will automatically create one for you (it will change the status of that TS from missing to open). 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/>
              <a:t>Only log into this menu option if you have hours worked that you need to enter.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543C6-A588-426D-A50F-C00B0281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18F442E-ECD1-4777-A959-A40EB42256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AEA65-ABA0-4739-91D3-74564320B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281113"/>
            <a:ext cx="6457950" cy="34380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411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1B8A5B-CF53-41F6-A455-3B3C8FFD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EBC272-03E4-4082-9F64-875B6278EDA5}"/>
              </a:ext>
            </a:extLst>
          </p:cNvPr>
          <p:cNvSpPr txBox="1"/>
          <p:nvPr/>
        </p:nvSpPr>
        <p:spPr>
          <a:xfrm>
            <a:off x="1605280" y="166238"/>
            <a:ext cx="9232900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effectLst/>
              </a:rPr>
              <a:t>HOW TO CREATE A NEW TIMESHEET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  <a:effectLst/>
              </a:rPr>
              <a:t>FOR PRIOR PERIOD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effectLst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Time &amp; Expense, Time, Timesheets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New Timesheet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Click on the calendar icon (use arrows or drop down to choose month and year)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C</a:t>
            </a:r>
            <a:r>
              <a:rPr lang="en-US" dirty="0"/>
              <a:t>lick on TS end date you want to create a timesheet for.</a:t>
            </a:r>
            <a:endParaRPr lang="en-US" sz="180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51D95E-A88E-4C39-8C8E-0D0190523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184519"/>
            <a:ext cx="9828530" cy="41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CEA646-EA3A-4921-B17E-620FA52BCCAC}"/>
              </a:ext>
            </a:extLst>
          </p:cNvPr>
          <p:cNvSpPr txBox="1"/>
          <p:nvPr/>
        </p:nvSpPr>
        <p:spPr>
          <a:xfrm>
            <a:off x="321732" y="516803"/>
            <a:ext cx="7259194" cy="181795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HOW TO ADD LINES TO A TIMESHEET</a:t>
            </a:r>
            <a:endParaRPr lang="en-US" sz="3200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DDA39A3-5CC9-4930-9AD7-E5BAFC68D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1" y="2481070"/>
            <a:ext cx="7056669" cy="410285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EDCEF9-9195-4AE3-9303-2D19089A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18F442E-ECD1-4777-A959-A40EB4225663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1F5D1-767D-4713-BA98-86165AB06FE0}"/>
              </a:ext>
            </a:extLst>
          </p:cNvPr>
          <p:cNvSpPr txBox="1"/>
          <p:nvPr/>
        </p:nvSpPr>
        <p:spPr>
          <a:xfrm>
            <a:off x="7843520" y="690880"/>
            <a:ext cx="3610538" cy="571541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Click on </a:t>
            </a:r>
            <a:r>
              <a:rPr lang="en-US" sz="2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Add Line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  <a:effectLst/>
              </a:rPr>
              <a:t>Your cursor will automatically be placed in the Project field.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  <a:effectLst/>
              </a:rPr>
              <a:t>There are various ways to enter the data: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  <a:effectLst/>
            </a:endParaRP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ffectLst/>
              </a:rPr>
              <a:t>Hand type (or copy and paste) the project number into that field.</a:t>
            </a:r>
          </a:p>
          <a:p>
            <a:pPr marL="514350" marR="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  <a:effectLst/>
              </a:rPr>
              <a:t>OR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ffectLst/>
              </a:rPr>
              <a:t>Click on the Lookup icon (a </a:t>
            </a:r>
            <a:r>
              <a:rPr lang="en-US" sz="1600" dirty="0">
                <a:solidFill>
                  <a:srgbClr val="FFFFFF"/>
                </a:solidFill>
              </a:rPr>
              <a:t>pop-up screen will appear).  Click on Favorites if you have created favorites or click on Charges).  Keep clicking on the +plus signs to until you find the string you want to use. Highlight that row and click Select (it will load the project string into that field).</a:t>
            </a:r>
            <a:endParaRPr lang="en-US" sz="1600" dirty="0">
              <a:solidFill>
                <a:srgbClr val="FFFFFF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7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38F272-65DB-473A-AC6C-E91A64B2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38471-AE48-4069-9E0F-16C4706B1562}"/>
              </a:ext>
            </a:extLst>
          </p:cNvPr>
          <p:cNvSpPr txBox="1"/>
          <p:nvPr/>
        </p:nvSpPr>
        <p:spPr>
          <a:xfrm>
            <a:off x="254000" y="336550"/>
            <a:ext cx="11612880" cy="3753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Click the </a:t>
            </a:r>
            <a:r>
              <a:rPr lang="en-US" sz="1400" b="1" dirty="0">
                <a:latin typeface="Helvetica" panose="020B0604020202020204" pitchFamily="34" charset="0"/>
                <a:ea typeface="Times New Roman" panose="02020603050405020304" pitchFamily="18" charset="0"/>
              </a:rPr>
              <a:t>Tab</a:t>
            </a: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 button to move your cursor into the next allocation field to the right.  Hand type, copy and paste, or use the lookup in each field until all 9 allocation boxes to the left of the daily boxes are filled in (</a:t>
            </a:r>
            <a:r>
              <a:rPr lang="en-US" sz="1400" b="1" dirty="0">
                <a:latin typeface="Helvetica" panose="020B0604020202020204" pitchFamily="34" charset="0"/>
                <a:ea typeface="Times New Roman" panose="02020603050405020304" pitchFamily="18" charset="0"/>
              </a:rPr>
              <a:t>it will not let you save the TS until all allocation boxes are filled in</a:t>
            </a: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).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If you do not know what allocations to use, 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please reach out to your manager at your company or the CACI point of contact for the program you are supporting</a:t>
            </a: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.  If you don’t know who your CACI POC person is, please email </a:t>
            </a: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SubETAdmin@caci.com</a:t>
            </a: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 for assistance.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highlight>
                <a:srgbClr val="FFFF00"/>
              </a:highlight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There are separation bars in the timesheet (see </a:t>
            </a: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dark 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pink arrows below) that you can drag to the right or left as needed since </a:t>
            </a:r>
            <a:r>
              <a:rPr lang="en-US" sz="1400" dirty="0">
                <a:latin typeface="Helvetica" panose="020B0604020202020204" pitchFamily="34" charset="0"/>
                <a:ea typeface="Times New Roman" panose="02020603050405020304" pitchFamily="18" charset="0"/>
              </a:rPr>
              <a:t>there is not enough room in the screen view to see all of the columns at once.</a:t>
            </a:r>
            <a:endParaRPr lang="en-US" sz="1400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400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You only need to enter one timesheet line per each unique set of allocations.  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Fill in the hours worked in the appropriate daily boxes. Click the </a:t>
            </a:r>
            <a:r>
              <a:rPr lang="en-US" sz="14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Save &amp; Continue 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icon in the upper left corner of the screen.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86A768-DA3D-4B5F-A927-BF9C39269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3125034"/>
            <a:ext cx="10820400" cy="21901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67140E-807A-4DF0-8B04-73F18EF9F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065" y="1972884"/>
            <a:ext cx="1042670" cy="114428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AB2F6B81-E6BC-4D40-81BA-44FD5BDCA950}"/>
              </a:ext>
            </a:extLst>
          </p:cNvPr>
          <p:cNvSpPr/>
          <p:nvPr/>
        </p:nvSpPr>
        <p:spPr>
          <a:xfrm>
            <a:off x="10077450" y="2722297"/>
            <a:ext cx="408940" cy="294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0C3D98-C5AF-4612-A005-8A85D108F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925" y="6065837"/>
            <a:ext cx="5324475" cy="56197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642DD7-9BFE-44DB-BC36-238CB856FFD4}"/>
              </a:ext>
            </a:extLst>
          </p:cNvPr>
          <p:cNvSpPr txBox="1"/>
          <p:nvPr/>
        </p:nvSpPr>
        <p:spPr>
          <a:xfrm>
            <a:off x="254000" y="5423107"/>
            <a:ext cx="113417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Should you receive </a:t>
            </a:r>
            <a:r>
              <a:rPr lang="en-US" sz="1400" b="1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Error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messages that prevent you from saving the timesheet, please contact your CACI POC who provided the allocation information to you.  If you receive </a:t>
            </a:r>
            <a:r>
              <a:rPr lang="en-US" sz="1400" b="1" dirty="0">
                <a:solidFill>
                  <a:srgbClr val="00B0F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Warning</a:t>
            </a:r>
            <a:r>
              <a:rPr lang="en-US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messages, click OK and it will continue to allow you to save the timesheet.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6F04B-DB5B-490A-9A8C-A87B6BDA6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79" y="6094668"/>
            <a:ext cx="4238625" cy="6381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6204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C0815E-AE40-47A4-B6C2-C00DDCF9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30FC0-4CC2-4998-9703-67231A32018E}"/>
              </a:ext>
            </a:extLst>
          </p:cNvPr>
          <p:cNvSpPr txBox="1"/>
          <p:nvPr/>
        </p:nvSpPr>
        <p:spPr>
          <a:xfrm>
            <a:off x="1619250" y="438150"/>
            <a:ext cx="9544050" cy="627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Subcontractor Employee Location Code  Guidance </a:t>
            </a:r>
            <a:r>
              <a:rPr lang="en-US" sz="16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(Loc field in Timesheet)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Guidance Statements: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Assigned Workspace at CACI facility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 employees who have an assigned workspace at a CACI facility must use the location code in timekeeping for that facility, regardless of what proportion of their time is spent working at that location.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    </a:t>
            </a:r>
            <a:r>
              <a:rPr lang="en-US" sz="1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Assigned Workspace at CACI facility (Majority of work at Client site):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 employees who do NOT have an assigned workspace at a CACI facility and work the majority of their time at a specific client site must use the location code assigned to that client site location.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12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Remote work, Multiple sites, and Supplier company site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 employees who do NOT have an assigned workspace at a CACI facility and work the majority of their time either at home, at multiple client sites (a work-from-home, or roving sub employee) or work at the supplier company site that does not have a location code set up should use a Home Site Location Code associated with the Tax Jurisdiction of their work performance location (City, State, zip, site type Home).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en-US" sz="12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OCONUS Travel (Outside the US)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 employees who travel to destinations outside the U.S. must always use the correct Location code of the country they travel to regardless of length of stay. 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 employees will need to</a:t>
            </a:r>
            <a:r>
              <a:rPr lang="en-US" sz="1200" spc="27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</a:t>
            </a:r>
            <a:r>
              <a:rPr lang="en-US" sz="1200" spc="28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separate line on their timecard for</a:t>
            </a:r>
            <a:r>
              <a:rPr lang="en-US" sz="1200" spc="27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en-US" sz="1200" spc="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</a:t>
            </a:r>
            <a:r>
              <a:rPr lang="en-US" sz="1200" spc="5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they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visit.</a:t>
            </a:r>
            <a:r>
              <a:rPr lang="en-US" sz="1200" spc="6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1200" spc="1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determine</a:t>
            </a:r>
            <a:r>
              <a:rPr lang="en-US" sz="1200" spc="8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en-US" sz="1200" spc="7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they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</a:t>
            </a:r>
            <a:r>
              <a:rPr lang="en-US" sz="1200" spc="1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1200" spc="13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</a:t>
            </a:r>
            <a:r>
              <a:rPr lang="en-US" sz="1200" spc="9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200" spc="5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en-US" sz="1200" spc="6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</a:t>
            </a:r>
            <a:r>
              <a:rPr lang="en-US" sz="1200" spc="3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</a:t>
            </a:r>
            <a:r>
              <a:rPr lang="en-US" sz="1200" spc="3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en-US" sz="1200" spc="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layovers, please see guidance below. 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278130" lvl="0" indent="-342900">
              <a:lnSpc>
                <a:spcPct val="116000"/>
              </a:lnSpc>
              <a:spcBef>
                <a:spcPts val="105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24510" algn="l"/>
                <a:tab pos="525145" algn="l"/>
              </a:tabLst>
            </a:pP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en-US" sz="1200" spc="3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sub employee leaves the</a:t>
            </a:r>
            <a:r>
              <a:rPr lang="en-US" sz="1200" spc="-1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US,</a:t>
            </a:r>
            <a:r>
              <a:rPr lang="en-US" sz="1200" spc="-3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they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1200" spc="3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en-US" sz="1200" spc="2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their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1200" spc="1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200" spc="5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200" spc="1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destination</a:t>
            </a:r>
            <a:r>
              <a:rPr lang="en-US" sz="1200" spc="7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lang="en-US" sz="1200" spc="6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they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are traveling</a:t>
            </a:r>
            <a:r>
              <a:rPr lang="en-US" sz="1200" spc="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to.</a:t>
            </a:r>
            <a:r>
              <a:rPr lang="en-US" sz="1200" spc="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 their layover</a:t>
            </a:r>
            <a:r>
              <a:rPr lang="en-US" sz="1200" spc="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does not require departure from airport security, they do not need to</a:t>
            </a:r>
            <a:r>
              <a:rPr lang="en-US" sz="1200" spc="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1200" spc="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spc="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different country code.</a:t>
            </a:r>
            <a:r>
              <a:rPr lang="en-US" sz="1200" spc="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However, if</a:t>
            </a:r>
            <a:r>
              <a:rPr lang="en-US" sz="1200" spc="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their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layover, requires them to</a:t>
            </a:r>
            <a:r>
              <a:rPr lang="en-US" sz="1200" spc="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remain in a country awaiting a </a:t>
            </a:r>
            <a:r>
              <a:rPr lang="en-US" sz="1200" spc="-26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connecting</a:t>
            </a:r>
            <a:r>
              <a:rPr lang="en-US" sz="1200" spc="6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flight</a:t>
            </a:r>
            <a:r>
              <a:rPr lang="en-US" sz="1200" spc="4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200" spc="3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they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1200" spc="3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lang="en-US" sz="1200" spc="2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200" spc="1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airport</a:t>
            </a:r>
            <a:r>
              <a:rPr lang="en-US" sz="1200" spc="6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200" spc="8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en-US" sz="1200" spc="6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200" spc="-2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accommodations,</a:t>
            </a:r>
            <a:r>
              <a:rPr lang="en-US" sz="1200" spc="-2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they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1200" spc="8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1200" spc="9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spc="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temporary</a:t>
            </a:r>
            <a:r>
              <a:rPr lang="en-US" sz="1200" spc="6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200" spc="4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en-US" sz="1200" spc="2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200" spc="5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200" spc="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duration of</a:t>
            </a:r>
            <a:r>
              <a:rPr lang="en-US" sz="1200" spc="-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their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en-US" sz="1200" spc="5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200" spc="-3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200" spc="2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layover</a:t>
            </a:r>
            <a:r>
              <a:rPr lang="en-US" sz="1200" spc="1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lang="en-US" sz="120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278130" lvl="0" indent="-342900">
              <a:lnSpc>
                <a:spcPct val="116000"/>
              </a:lnSpc>
              <a:spcBef>
                <a:spcPts val="105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24510" algn="l"/>
                <a:tab pos="525145" algn="l"/>
              </a:tabLst>
            </a:pPr>
            <a:r>
              <a:rPr lang="en-US" sz="1200" spc="-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Upon leaving the Overseas Country to travel back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a CONUS location, they should code their </a:t>
            </a:r>
            <a:r>
              <a:rPr lang="en-US" sz="1200" spc="-26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1200" spc="-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200" spc="1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200" spc="-1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lang="en-US" sz="1200" spc="4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they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1200" spc="-2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leaving</a:t>
            </a:r>
            <a:r>
              <a:rPr lang="en-US" sz="1200" spc="-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en-US" sz="1200" spc="1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they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en-US" sz="1200" spc="1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United</a:t>
            </a:r>
            <a:r>
              <a:rPr lang="en-US" sz="1200" spc="-25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10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States.</a:t>
            </a: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750"/>
              </a:spcAft>
            </a:pPr>
            <a:endParaRPr lang="en-US" sz="1200" dirty="0">
              <a:effectLst/>
              <a:latin typeface="+mj-lt"/>
              <a:ea typeface="Calibri" panose="020F0502020204030204" pitchFamily="34" charset="0"/>
            </a:endParaRPr>
          </a:p>
          <a:p>
            <a:endParaRPr lang="en-US" sz="12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8AB37-AECD-4CA8-90EF-6B34D789F0FF}"/>
              </a:ext>
            </a:extLst>
          </p:cNvPr>
          <p:cNvSpPr txBox="1"/>
          <p:nvPr/>
        </p:nvSpPr>
        <p:spPr>
          <a:xfrm>
            <a:off x="2438400" y="6248400"/>
            <a:ext cx="851345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 questions concerning Loc code, please contact your CACI Supervisor or POC.</a:t>
            </a:r>
          </a:p>
        </p:txBody>
      </p:sp>
    </p:spTree>
    <p:extLst>
      <p:ext uri="{BB962C8B-B14F-4D97-AF65-F5344CB8AC3E}">
        <p14:creationId xmlns:p14="http://schemas.microsoft.com/office/powerpoint/2010/main" val="417243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C6DA6A-A53A-451C-810C-FA3E223F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42E-ECD1-4777-A959-A40EB4225663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76240-E3BC-439D-8F28-91A63D760D2D}"/>
              </a:ext>
            </a:extLst>
          </p:cNvPr>
          <p:cNvSpPr txBox="1"/>
          <p:nvPr/>
        </p:nvSpPr>
        <p:spPr>
          <a:xfrm>
            <a:off x="1671637" y="355600"/>
            <a:ext cx="102441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Helv"/>
                <a:ea typeface="Times New Roman" panose="02020603050405020304" pitchFamily="18" charset="0"/>
                <a:cs typeface="Helv"/>
              </a:rPr>
              <a:t>HOW TO ENTER COMMENTS OR NARRATIVES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Your CACI supervisor will let you know if you are required to enter comments or a narrative in your timesheets.  If you have been instructed to do that, those can be entered per day or per TS line.</a:t>
            </a:r>
          </a:p>
          <a:p>
            <a:endParaRPr lang="en-US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COMMENT PER DAY: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Enter hours worked for the day and click the Save and Continue button (must do this first).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piece of paper icon located in the daily box you want to add comment to.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 box will open (type in comments or copy and paste them from someplace else).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Click the Ok box.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lick the </a:t>
            </a:r>
            <a:r>
              <a:rPr lang="en-US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Save and Continue 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button.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9FEF358B-AB05-4B60-9597-B9D122A4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9" y="3917077"/>
            <a:ext cx="10782861" cy="25853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64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6292</TotalTime>
  <Words>2803</Words>
  <Application>Microsoft Office PowerPoint</Application>
  <PresentationFormat>Widescreen</PresentationFormat>
  <Paragraphs>282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Rounded MT Bold</vt:lpstr>
      <vt:lpstr>Calibri</vt:lpstr>
      <vt:lpstr>Corbel</vt:lpstr>
      <vt:lpstr>Helv</vt:lpstr>
      <vt:lpstr>Helvetica</vt:lpstr>
      <vt:lpstr>Symbol</vt:lpstr>
      <vt:lpstr>Times New Roman</vt:lpstr>
      <vt:lpstr>Wingdings</vt:lpstr>
      <vt:lpstr>Parallax</vt:lpstr>
      <vt:lpstr>SUB EMPLOYEE TIMEKEEPING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EMPLOYEE TIMEKEEPING</dc:title>
  <dc:creator>Amoroso, Sharon K. - US</dc:creator>
  <cp:lastModifiedBy>Amoroso, Sharon K. - US</cp:lastModifiedBy>
  <cp:revision>150</cp:revision>
  <dcterms:created xsi:type="dcterms:W3CDTF">2021-12-23T14:11:50Z</dcterms:created>
  <dcterms:modified xsi:type="dcterms:W3CDTF">2022-03-03T12:49:09Z</dcterms:modified>
</cp:coreProperties>
</file>